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8" r:id="rId5"/>
    <p:sldId id="278" r:id="rId6"/>
    <p:sldId id="280" r:id="rId7"/>
    <p:sldId id="281" r:id="rId8"/>
    <p:sldId id="283" r:id="rId9"/>
    <p:sldId id="282" r:id="rId10"/>
    <p:sldId id="290" r:id="rId11"/>
    <p:sldId id="289" r:id="rId12"/>
    <p:sldId id="28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11BC-0670-6BA3-D3CD-0F08119CB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B39B671-4DB0-CC98-97CF-76565FB9B3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" t="1059" r="27391" b="1059"/>
          <a:stretch/>
        </p:blipFill>
        <p:spPr>
          <a:xfrm>
            <a:off x="4416150" y="136525"/>
            <a:ext cx="7775850" cy="6684285"/>
          </a:xfrm>
          <a:effectLst>
            <a:softEdge rad="31750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3FE13-621F-EB0E-389E-77F9A84A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33353-B23E-5B5E-2BF4-7A6BCF8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30F967-906E-EC19-563E-97963F0EC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87" y="1033585"/>
            <a:ext cx="4398049" cy="2394409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tx1"/>
                </a:solidFill>
              </a:rPr>
              <a:t>Smart Recipe Generator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DE9D35-A023-632A-B1EA-B67723C3D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26085" cy="134201"/>
          </a:xfrm>
        </p:spPr>
        <p:txBody>
          <a:bodyPr>
            <a:normAutofit fontScale="25000" lnSpcReduction="20000"/>
          </a:bodyPr>
          <a:lstStyle/>
          <a:p>
            <a:r>
              <a:rPr lang="en-IN" dirty="0">
                <a:latin typeface="Dante (Headings)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02A45-18DD-0A66-76C8-751DAF5C93CE}"/>
              </a:ext>
            </a:extLst>
          </p:cNvPr>
          <p:cNvSpPr txBox="1"/>
          <p:nvPr/>
        </p:nvSpPr>
        <p:spPr>
          <a:xfrm>
            <a:off x="708192" y="4949656"/>
            <a:ext cx="349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“ Turn Ingredients into Delicious Recipes Instantly ”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50E7B-2B08-4C9D-7DBC-E5907A11A16D}"/>
              </a:ext>
            </a:extLst>
          </p:cNvPr>
          <p:cNvSpPr txBox="1"/>
          <p:nvPr/>
        </p:nvSpPr>
        <p:spPr>
          <a:xfrm>
            <a:off x="557510" y="5707915"/>
            <a:ext cx="38586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/>
              <a:t>Mentor: Sri Lalitha Mam</a:t>
            </a:r>
          </a:p>
          <a:p>
            <a:pPr algn="ctr"/>
            <a:r>
              <a:rPr lang="en-IN" sz="2400" b="1" dirty="0"/>
              <a:t>Coordinator: Uday Kumar </a:t>
            </a:r>
          </a:p>
        </p:txBody>
      </p:sp>
    </p:spTree>
    <p:extLst>
      <p:ext uri="{BB962C8B-B14F-4D97-AF65-F5344CB8AC3E}">
        <p14:creationId xmlns:p14="http://schemas.microsoft.com/office/powerpoint/2010/main" val="303279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F8823-203D-BB54-6BDB-FB10F68F8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7EC41-DA60-75AB-276A-CBE7088E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20674-1BBE-72E0-A98F-281F1AA1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924210-9DF5-1289-58A8-851434CC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39" y="2318994"/>
            <a:ext cx="4398049" cy="1325816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D25090D-B7EB-5538-C33C-82AA889F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26085" cy="134201"/>
          </a:xfrm>
        </p:spPr>
        <p:txBody>
          <a:bodyPr>
            <a:normAutofit fontScale="25000" lnSpcReduction="20000"/>
          </a:bodyPr>
          <a:lstStyle/>
          <a:p>
            <a:r>
              <a:rPr lang="en-IN" dirty="0">
                <a:latin typeface="Dante (Headings)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B5F6ECC-B2D1-EBD2-4F01-19D0CCA86E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82" r="12082"/>
          <a:stretch>
            <a:fillRect/>
          </a:stretch>
        </p:blipFill>
        <p:spPr>
          <a:xfrm>
            <a:off x="4383024" y="-1006"/>
            <a:ext cx="7808976" cy="6858000"/>
          </a:xfrm>
          <a:effectLst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08981-1D1A-F277-F422-A586377BD6A1}"/>
              </a:ext>
            </a:extLst>
          </p:cNvPr>
          <p:cNvSpPr txBox="1"/>
          <p:nvPr/>
        </p:nvSpPr>
        <p:spPr>
          <a:xfrm>
            <a:off x="6101857" y="2792952"/>
            <a:ext cx="4905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“Transforming everyday ingredients into </a:t>
            </a:r>
          </a:p>
          <a:p>
            <a:r>
              <a:rPr lang="en-US" sz="2200" dirty="0">
                <a:solidFill>
                  <a:schemeClr val="bg1"/>
                </a:solidFill>
              </a:rPr>
              <a:t>Extraordinary meals with the power of AI”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526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7428-9B7B-D46C-2600-63BDD7F3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532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F44B-D432-B275-863D-E86ECCF4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096"/>
            <a:ext cx="6392159" cy="453225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Quick, healthy meal creation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Personalized meal recommendations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Saves time, reduces waste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Ideal for busy individuals </a:t>
            </a:r>
            <a:endParaRPr lang="en-IN" sz="2800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CE38B-4465-2922-34CE-B3F56CD03F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27CD5-D5AC-6314-5821-B2613A190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C37E-B7A6-B470-CD66-26E4B58E5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16A4B-5B53-E8F0-252C-A7029AAE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41" y="1960771"/>
            <a:ext cx="4212012" cy="28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821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024E-D23F-65F2-2DA7-E7F270CCA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9360-A337-8AD6-E56C-064153A0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129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75000"/>
                  </a:schemeClr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271-5680-8663-8875-BD276AAE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0657"/>
            <a:ext cx="6580695" cy="437147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Meal decision challenges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Limited tailored suggestions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Difficulty meeting nutrition goals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Demand for smart solutions </a:t>
            </a:r>
            <a:endParaRPr lang="en-IN" sz="2800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4713E-417F-60C9-2442-B6AD84EB92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784C-AB07-F71F-99B8-C3C44CED9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0ED0-4598-5AB9-6D07-55FAC5EE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83" name="Picture 11" descr="A person holding a basket of vegetables">
            <a:extLst>
              <a:ext uri="{FF2B5EF4-FFF2-40B4-BE49-F238E27FC236}">
                <a16:creationId xmlns:a16="http://schemas.microsoft.com/office/drawing/2014/main" id="{841598A4-6F3A-11DF-4F20-81ED0A60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32" y="2026762"/>
            <a:ext cx="5211895" cy="33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774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84A6-6824-6350-5ED6-4B42DE19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14883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tx1">
                    <a:alpha val="85000"/>
                  </a:schemeClr>
                </a:solidFill>
              </a:rPr>
              <a:t>Solution Overview</a:t>
            </a:r>
            <a:endParaRPr lang="en-IN" sz="4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D2F6-C28A-0560-58A2-21D98E1A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0324"/>
            <a:ext cx="5440053" cy="41903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95000"/>
                    <a:alpha val="85000"/>
                  </a:schemeClr>
                </a:solidFill>
              </a:rPr>
              <a:t>AI-Driven Ingredient Recognition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" b="1" dirty="0">
              <a:solidFill>
                <a:schemeClr val="tx1">
                  <a:lumMod val="95000"/>
                  <a:alpha val="8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alpha val="85000"/>
                  </a:schemeClr>
                </a:solidFill>
              </a:rPr>
              <a:t>Pre-trained Model for detecting uploaded images.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alpha val="85000"/>
                  </a:schemeClr>
                </a:solidFill>
              </a:rPr>
              <a:t>OCR tools for labeled Ingredients.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alpha val="85000"/>
                  </a:schemeClr>
                </a:solidFill>
              </a:rPr>
              <a:t>Image Processing techniques for better accuracy.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>
                  <a:lumMod val="95000"/>
                  <a:alpha val="8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FF788-F8BC-06EB-511B-42A07E94A6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2B344-E0FE-1D64-AFF6-A16E8D4B6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FB43B-9808-1997-9C18-F7E4CBA4A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15DBD-FA9C-1EBF-BFF5-F9D9EE9396A1}"/>
              </a:ext>
            </a:extLst>
          </p:cNvPr>
          <p:cNvSpPr txBox="1"/>
          <p:nvPr/>
        </p:nvSpPr>
        <p:spPr>
          <a:xfrm>
            <a:off x="6466002" y="1900324"/>
            <a:ext cx="5298649" cy="287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85000"/>
                  </a:schemeClr>
                </a:solidFill>
              </a:rPr>
              <a:t>Personalized Recipe Generation</a:t>
            </a:r>
          </a:p>
          <a:p>
            <a:pPr>
              <a:lnSpc>
                <a:spcPct val="100000"/>
              </a:lnSpc>
            </a:pPr>
            <a:endParaRPr lang="en-US" sz="1100" b="1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Database-driven recipe matching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Customized recipe suggestions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GPT-3.5 for personalization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Recipe storage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24451273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30B5-D406-02C9-6C25-416B156FF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E035-717E-4204-EF39-779591C6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581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85000"/>
                  </a:schemeClr>
                </a:solidFill>
              </a:rPr>
              <a:t>Workflow Diagram</a:t>
            </a:r>
            <a:endParaRPr lang="en-IN" sz="48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4F17-58C0-3930-8922-23A54F661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096"/>
            <a:ext cx="6580695" cy="437147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tx1">
                    <a:alpha val="85000"/>
                  </a:schemeClr>
                </a:solidFill>
              </a:rPr>
              <a:t>Project Workflow: </a:t>
            </a:r>
            <a:endParaRPr lang="en-IN" sz="2800" b="1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7DA-D069-6206-3BBA-1F15284C37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4C7F-BA2D-0636-A8E3-D338BDE65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26D9E-9635-C415-DF6F-C54EDFF3D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FFCB6CA-9A8E-3ED3-38FA-3DCFEC28A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9" y="2610113"/>
            <a:ext cx="9813782" cy="24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444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8515-D385-7237-5D5C-8DC3CC6D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39AA-D195-2CB7-FBE2-811D0220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814883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85000"/>
                  </a:schemeClr>
                </a:solidFill>
              </a:rPr>
              <a:t>Tech Stack Breakdown</a:t>
            </a:r>
            <a:endParaRPr lang="en-IN" sz="48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AC8F4-AE97-0A29-4A94-57E253BA20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z="1050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62D0-FB04-77D7-F8BF-D0E8F8E4D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05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2F7D-94FA-8FB2-0006-E1D8DA046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z="1050" smtClean="0"/>
              <a:pPr/>
              <a:t>6</a:t>
            </a:fld>
            <a:endParaRPr lang="en-US" sz="105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F4F3B-F388-86F3-0650-EE1814BC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5345784" cy="41903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3200" dirty="0">
                <a:solidFill>
                  <a:schemeClr val="tx1">
                    <a:alpha val="85000"/>
                  </a:schemeClr>
                </a:solidFill>
              </a:rPr>
              <a:t>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A677C-B0F9-BA42-9D3F-E536FB2F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60" y="2667404"/>
            <a:ext cx="601278" cy="60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6071E-FE14-D70E-E982-A73B4BD627F3}"/>
              </a:ext>
            </a:extLst>
          </p:cNvPr>
          <p:cNvSpPr txBox="1"/>
          <p:nvPr/>
        </p:nvSpPr>
        <p:spPr>
          <a:xfrm>
            <a:off x="1049470" y="2057326"/>
            <a:ext cx="132747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Python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B0462-88B3-4364-521B-6039965DDA3A}"/>
              </a:ext>
            </a:extLst>
          </p:cNvPr>
          <p:cNvSpPr txBox="1"/>
          <p:nvPr/>
        </p:nvSpPr>
        <p:spPr>
          <a:xfrm>
            <a:off x="1049470" y="5002367"/>
            <a:ext cx="132747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Web/UI 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62025-62B7-89FB-CD82-1EF2BE44184E}"/>
              </a:ext>
            </a:extLst>
          </p:cNvPr>
          <p:cNvSpPr txBox="1"/>
          <p:nvPr/>
        </p:nvSpPr>
        <p:spPr>
          <a:xfrm>
            <a:off x="1049469" y="2328582"/>
            <a:ext cx="2964479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</a:t>
            </a:r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BDAC8-8F66-30F9-1F6A-C42AA2D37EEC}"/>
              </a:ext>
            </a:extLst>
          </p:cNvPr>
          <p:cNvSpPr txBox="1"/>
          <p:nvPr/>
        </p:nvSpPr>
        <p:spPr>
          <a:xfrm>
            <a:off x="1049469" y="5311332"/>
            <a:ext cx="2964479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CFED96-B362-7326-0F8B-4C88CC1D24AE}"/>
              </a:ext>
            </a:extLst>
          </p:cNvPr>
          <p:cNvCxnSpPr>
            <a:cxnSpLocks/>
          </p:cNvCxnSpPr>
          <p:nvPr/>
        </p:nvCxnSpPr>
        <p:spPr>
          <a:xfrm>
            <a:off x="2683920" y="2266171"/>
            <a:ext cx="4691743" cy="330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62D47-607F-83D8-E41F-3B78EA28218B}"/>
              </a:ext>
            </a:extLst>
          </p:cNvPr>
          <p:cNvCxnSpPr>
            <a:cxnSpLocks/>
          </p:cNvCxnSpPr>
          <p:nvPr/>
        </p:nvCxnSpPr>
        <p:spPr>
          <a:xfrm>
            <a:off x="2683920" y="5249353"/>
            <a:ext cx="1695994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CB64C7-DA9F-BAA7-1356-CA63FC6B3DC0}"/>
              </a:ext>
            </a:extLst>
          </p:cNvPr>
          <p:cNvSpPr txBox="1"/>
          <p:nvPr/>
        </p:nvSpPr>
        <p:spPr>
          <a:xfrm>
            <a:off x="1049470" y="4384058"/>
            <a:ext cx="132747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Databases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4C153-14DD-AB55-670B-DCD3B34150B6}"/>
              </a:ext>
            </a:extLst>
          </p:cNvPr>
          <p:cNvSpPr txBox="1"/>
          <p:nvPr/>
        </p:nvSpPr>
        <p:spPr>
          <a:xfrm>
            <a:off x="1049469" y="4693023"/>
            <a:ext cx="2964479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&amp; sqlAIchemy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2CC295-14BF-5F83-34B6-560D1B96C171}"/>
              </a:ext>
            </a:extLst>
          </p:cNvPr>
          <p:cNvCxnSpPr>
            <a:cxnSpLocks/>
          </p:cNvCxnSpPr>
          <p:nvPr/>
        </p:nvCxnSpPr>
        <p:spPr>
          <a:xfrm>
            <a:off x="2683920" y="4631044"/>
            <a:ext cx="229688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8A8895-44AF-FFC3-BA1B-12A37980D717}"/>
              </a:ext>
            </a:extLst>
          </p:cNvPr>
          <p:cNvSpPr txBox="1"/>
          <p:nvPr/>
        </p:nvSpPr>
        <p:spPr>
          <a:xfrm>
            <a:off x="1049470" y="3783167"/>
            <a:ext cx="132747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ML &amp; NLP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430BD-18ED-6C20-8103-4050E768363E}"/>
              </a:ext>
            </a:extLst>
          </p:cNvPr>
          <p:cNvSpPr txBox="1"/>
          <p:nvPr/>
        </p:nvSpPr>
        <p:spPr>
          <a:xfrm>
            <a:off x="1049469" y="4092132"/>
            <a:ext cx="2964479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Pytorch &amp; Tensorflow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088A60-5A30-E769-7AD4-B12538AF161F}"/>
              </a:ext>
            </a:extLst>
          </p:cNvPr>
          <p:cNvCxnSpPr>
            <a:cxnSpLocks/>
          </p:cNvCxnSpPr>
          <p:nvPr/>
        </p:nvCxnSpPr>
        <p:spPr>
          <a:xfrm>
            <a:off x="2683920" y="3938713"/>
            <a:ext cx="2880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1D2AB3-3631-6290-FD12-FD118630976D}"/>
              </a:ext>
            </a:extLst>
          </p:cNvPr>
          <p:cNvSpPr txBox="1"/>
          <p:nvPr/>
        </p:nvSpPr>
        <p:spPr>
          <a:xfrm>
            <a:off x="1049470" y="3182276"/>
            <a:ext cx="132747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Open 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78CC-8A24-E4B7-1235-2B283648FE45}"/>
              </a:ext>
            </a:extLst>
          </p:cNvPr>
          <p:cNvSpPr txBox="1"/>
          <p:nvPr/>
        </p:nvSpPr>
        <p:spPr>
          <a:xfrm>
            <a:off x="1049469" y="3481814"/>
            <a:ext cx="2964479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GPT 3.5 turbo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571770-5E36-6C6B-BB56-25AB1DF1CAB6}"/>
              </a:ext>
            </a:extLst>
          </p:cNvPr>
          <p:cNvCxnSpPr>
            <a:cxnSpLocks/>
          </p:cNvCxnSpPr>
          <p:nvPr/>
        </p:nvCxnSpPr>
        <p:spPr>
          <a:xfrm>
            <a:off x="2683920" y="3429262"/>
            <a:ext cx="34899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D559CD-B7EE-8A66-37BF-46C1DC226C19}"/>
              </a:ext>
            </a:extLst>
          </p:cNvPr>
          <p:cNvSpPr txBox="1"/>
          <p:nvPr/>
        </p:nvSpPr>
        <p:spPr>
          <a:xfrm>
            <a:off x="1052373" y="2609021"/>
            <a:ext cx="1999441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/>
              <a:t>Image processing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34530-4C61-9ECF-7206-FD9D0CA646D3}"/>
              </a:ext>
            </a:extLst>
          </p:cNvPr>
          <p:cNvSpPr txBox="1"/>
          <p:nvPr/>
        </p:nvSpPr>
        <p:spPr>
          <a:xfrm>
            <a:off x="1021198" y="2913289"/>
            <a:ext cx="3613116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, Tessearact &amp; pillow (PIL)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1B8E73-CC28-D2A1-9ECE-1EBCEA1C6EC3}"/>
              </a:ext>
            </a:extLst>
          </p:cNvPr>
          <p:cNvCxnSpPr>
            <a:cxnSpLocks/>
          </p:cNvCxnSpPr>
          <p:nvPr/>
        </p:nvCxnSpPr>
        <p:spPr>
          <a:xfrm>
            <a:off x="2760120" y="2871914"/>
            <a:ext cx="399963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6CFE559-776D-286E-068B-E36D1EAC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93" y="2062648"/>
            <a:ext cx="709910" cy="691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0C2AA8-BA66-C262-A5CD-F415A873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97" y="3222681"/>
            <a:ext cx="807733" cy="8077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321503F-8850-36CC-7789-08025E58E5F1}"/>
              </a:ext>
            </a:extLst>
          </p:cNvPr>
          <p:cNvGrpSpPr/>
          <p:nvPr/>
        </p:nvGrpSpPr>
        <p:grpSpPr>
          <a:xfrm>
            <a:off x="4468361" y="2047528"/>
            <a:ext cx="7273200" cy="3606609"/>
            <a:chOff x="4382248" y="2458140"/>
            <a:chExt cx="5583590" cy="2871404"/>
          </a:xfrm>
        </p:grpSpPr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F1582F0C-DEAF-51DE-8273-A501C70B81AC}"/>
                </a:ext>
              </a:extLst>
            </p:cNvPr>
            <p:cNvSpPr/>
            <p:nvPr/>
          </p:nvSpPr>
          <p:spPr>
            <a:xfrm>
              <a:off x="4843430" y="4313845"/>
              <a:ext cx="1407335" cy="1012037"/>
            </a:xfrm>
            <a:custGeom>
              <a:avLst/>
              <a:gdLst>
                <a:gd name="connsiteX0" fmla="*/ 124301 w 366236"/>
                <a:gd name="connsiteY0" fmla="*/ 21431 h 263366"/>
                <a:gd name="connsiteX1" fmla="*/ 21431 w 366236"/>
                <a:gd name="connsiteY1" fmla="*/ 21431 h 263366"/>
                <a:gd name="connsiteX2" fmla="*/ 21431 w 366236"/>
                <a:gd name="connsiteY2" fmla="*/ 21431 h 263366"/>
                <a:gd name="connsiteX3" fmla="*/ 21431 w 366236"/>
                <a:gd name="connsiteY3" fmla="*/ 124301 h 263366"/>
                <a:gd name="connsiteX4" fmla="*/ 160496 w 366236"/>
                <a:gd name="connsiteY4" fmla="*/ 263366 h 263366"/>
                <a:gd name="connsiteX5" fmla="*/ 366236 w 366236"/>
                <a:gd name="connsiteY5" fmla="*/ 263366 h 263366"/>
                <a:gd name="connsiteX6" fmla="*/ 124301 w 366236"/>
                <a:gd name="connsiteY6" fmla="*/ 21431 h 263366"/>
                <a:gd name="connsiteX7" fmla="*/ 71914 w 366236"/>
                <a:gd name="connsiteY7" fmla="*/ 127159 h 263366"/>
                <a:gd name="connsiteX8" fmla="*/ 16669 w 366236"/>
                <a:gd name="connsiteY8" fmla="*/ 71914 h 263366"/>
                <a:gd name="connsiteX9" fmla="*/ 71914 w 366236"/>
                <a:gd name="connsiteY9" fmla="*/ 16669 h 263366"/>
                <a:gd name="connsiteX10" fmla="*/ 127159 w 366236"/>
                <a:gd name="connsiteY10" fmla="*/ 71914 h 263366"/>
                <a:gd name="connsiteX11" fmla="*/ 71914 w 366236"/>
                <a:gd name="connsiteY11" fmla="*/ 127159 h 26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236" h="263366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lnTo>
                    <a:pt x="21431" y="21431"/>
                  </a:lnTo>
                  <a:cubicBezTo>
                    <a:pt x="-7144" y="50006"/>
                    <a:pt x="-7144" y="95726"/>
                    <a:pt x="21431" y="124301"/>
                  </a:cubicBezTo>
                  <a:lnTo>
                    <a:pt x="160496" y="263366"/>
                  </a:lnTo>
                  <a:lnTo>
                    <a:pt x="366236" y="263366"/>
                  </a:lnTo>
                  <a:lnTo>
                    <a:pt x="124301" y="21431"/>
                  </a:lnTo>
                  <a:close/>
                  <a:moveTo>
                    <a:pt x="71914" y="127159"/>
                  </a:moveTo>
                  <a:cubicBezTo>
                    <a:pt x="41434" y="127159"/>
                    <a:pt x="16669" y="102394"/>
                    <a:pt x="16669" y="71914"/>
                  </a:cubicBezTo>
                  <a:cubicBezTo>
                    <a:pt x="16669" y="41434"/>
                    <a:pt x="41434" y="16669"/>
                    <a:pt x="71914" y="16669"/>
                  </a:cubicBezTo>
                  <a:cubicBezTo>
                    <a:pt x="102394" y="16669"/>
                    <a:pt x="127159" y="41434"/>
                    <a:pt x="127159" y="71914"/>
                  </a:cubicBezTo>
                  <a:cubicBezTo>
                    <a:pt x="127159" y="102394"/>
                    <a:pt x="102394" y="127159"/>
                    <a:pt x="71914" y="12715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4EFDA364-F742-5F11-D076-3E7C19498B6F}"/>
                </a:ext>
              </a:extLst>
            </p:cNvPr>
            <p:cNvSpPr/>
            <p:nvPr/>
          </p:nvSpPr>
          <p:spPr>
            <a:xfrm>
              <a:off x="4382248" y="4778689"/>
              <a:ext cx="942492" cy="547193"/>
            </a:xfrm>
            <a:custGeom>
              <a:avLst/>
              <a:gdLst>
                <a:gd name="connsiteX0" fmla="*/ 124301 w 245268"/>
                <a:gd name="connsiteY0" fmla="*/ 21431 h 142398"/>
                <a:gd name="connsiteX1" fmla="*/ 21431 w 245268"/>
                <a:gd name="connsiteY1" fmla="*/ 21431 h 142398"/>
                <a:gd name="connsiteX2" fmla="*/ 21431 w 245268"/>
                <a:gd name="connsiteY2" fmla="*/ 124301 h 142398"/>
                <a:gd name="connsiteX3" fmla="*/ 39529 w 245268"/>
                <a:gd name="connsiteY3" fmla="*/ 142399 h 142398"/>
                <a:gd name="connsiteX4" fmla="*/ 245269 w 245268"/>
                <a:gd name="connsiteY4" fmla="*/ 142399 h 142398"/>
                <a:gd name="connsiteX5" fmla="*/ 124301 w 245268"/>
                <a:gd name="connsiteY5" fmla="*/ 21431 h 142398"/>
                <a:gd name="connsiteX6" fmla="*/ 71914 w 245268"/>
                <a:gd name="connsiteY6" fmla="*/ 126206 h 142398"/>
                <a:gd name="connsiteX7" fmla="*/ 16669 w 245268"/>
                <a:gd name="connsiteY7" fmla="*/ 70961 h 142398"/>
                <a:gd name="connsiteX8" fmla="*/ 71914 w 245268"/>
                <a:gd name="connsiteY8" fmla="*/ 15716 h 142398"/>
                <a:gd name="connsiteX9" fmla="*/ 127159 w 245268"/>
                <a:gd name="connsiteY9" fmla="*/ 70961 h 142398"/>
                <a:gd name="connsiteX10" fmla="*/ 71914 w 245268"/>
                <a:gd name="connsiteY10" fmla="*/ 126206 h 1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268" h="142398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cubicBezTo>
                    <a:pt x="-7144" y="50006"/>
                    <a:pt x="-7144" y="95726"/>
                    <a:pt x="21431" y="124301"/>
                  </a:cubicBezTo>
                  <a:lnTo>
                    <a:pt x="39529" y="142399"/>
                  </a:lnTo>
                  <a:lnTo>
                    <a:pt x="245269" y="142399"/>
                  </a:lnTo>
                  <a:lnTo>
                    <a:pt x="124301" y="21431"/>
                  </a:lnTo>
                  <a:close/>
                  <a:moveTo>
                    <a:pt x="71914" y="126206"/>
                  </a:moveTo>
                  <a:cubicBezTo>
                    <a:pt x="41434" y="126206"/>
                    <a:pt x="16669" y="101441"/>
                    <a:pt x="16669" y="70961"/>
                  </a:cubicBezTo>
                  <a:cubicBezTo>
                    <a:pt x="16669" y="40481"/>
                    <a:pt x="41434" y="15716"/>
                    <a:pt x="71914" y="15716"/>
                  </a:cubicBezTo>
                  <a:cubicBezTo>
                    <a:pt x="102394" y="15716"/>
                    <a:pt x="127159" y="40481"/>
                    <a:pt x="127159" y="70961"/>
                  </a:cubicBezTo>
                  <a:cubicBezTo>
                    <a:pt x="127159" y="101441"/>
                    <a:pt x="102394" y="126206"/>
                    <a:pt x="71914" y="126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86336E49-634C-2374-AC65-62C4AB25FDD8}"/>
                </a:ext>
              </a:extLst>
            </p:cNvPr>
            <p:cNvSpPr/>
            <p:nvPr/>
          </p:nvSpPr>
          <p:spPr>
            <a:xfrm>
              <a:off x="5308270" y="3849005"/>
              <a:ext cx="1872175" cy="1476877"/>
            </a:xfrm>
            <a:custGeom>
              <a:avLst/>
              <a:gdLst>
                <a:gd name="connsiteX0" fmla="*/ 124301 w 487203"/>
                <a:gd name="connsiteY0" fmla="*/ 21431 h 384333"/>
                <a:gd name="connsiteX1" fmla="*/ 21431 w 487203"/>
                <a:gd name="connsiteY1" fmla="*/ 21431 h 384333"/>
                <a:gd name="connsiteX2" fmla="*/ 21431 w 487203"/>
                <a:gd name="connsiteY2" fmla="*/ 124301 h 384333"/>
                <a:gd name="connsiteX3" fmla="*/ 281464 w 487203"/>
                <a:gd name="connsiteY3" fmla="*/ 384334 h 384333"/>
                <a:gd name="connsiteX4" fmla="*/ 487204 w 487203"/>
                <a:gd name="connsiteY4" fmla="*/ 384334 h 384333"/>
                <a:gd name="connsiteX5" fmla="*/ 124301 w 487203"/>
                <a:gd name="connsiteY5" fmla="*/ 21431 h 384333"/>
                <a:gd name="connsiteX6" fmla="*/ 71914 w 487203"/>
                <a:gd name="connsiteY6" fmla="*/ 127159 h 384333"/>
                <a:gd name="connsiteX7" fmla="*/ 16669 w 487203"/>
                <a:gd name="connsiteY7" fmla="*/ 71914 h 384333"/>
                <a:gd name="connsiteX8" fmla="*/ 71914 w 487203"/>
                <a:gd name="connsiteY8" fmla="*/ 16669 h 384333"/>
                <a:gd name="connsiteX9" fmla="*/ 127159 w 487203"/>
                <a:gd name="connsiteY9" fmla="*/ 71914 h 384333"/>
                <a:gd name="connsiteX10" fmla="*/ 71914 w 487203"/>
                <a:gd name="connsiteY10" fmla="*/ 127159 h 38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203" h="384333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cubicBezTo>
                    <a:pt x="-7144" y="50006"/>
                    <a:pt x="-7144" y="95726"/>
                    <a:pt x="21431" y="124301"/>
                  </a:cubicBezTo>
                  <a:lnTo>
                    <a:pt x="281464" y="384334"/>
                  </a:lnTo>
                  <a:lnTo>
                    <a:pt x="487204" y="384334"/>
                  </a:lnTo>
                  <a:lnTo>
                    <a:pt x="124301" y="21431"/>
                  </a:lnTo>
                  <a:close/>
                  <a:moveTo>
                    <a:pt x="71914" y="127159"/>
                  </a:moveTo>
                  <a:cubicBezTo>
                    <a:pt x="41434" y="127159"/>
                    <a:pt x="16669" y="102394"/>
                    <a:pt x="16669" y="71914"/>
                  </a:cubicBezTo>
                  <a:cubicBezTo>
                    <a:pt x="16669" y="41434"/>
                    <a:pt x="41434" y="16669"/>
                    <a:pt x="71914" y="16669"/>
                  </a:cubicBezTo>
                  <a:cubicBezTo>
                    <a:pt x="102394" y="16669"/>
                    <a:pt x="127159" y="41434"/>
                    <a:pt x="127159" y="71914"/>
                  </a:cubicBezTo>
                  <a:cubicBezTo>
                    <a:pt x="127159" y="102394"/>
                    <a:pt x="102394" y="127159"/>
                    <a:pt x="71914" y="127159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5CF58D59-CECB-D68D-7B06-7AB0E8023516}"/>
                </a:ext>
              </a:extLst>
            </p:cNvPr>
            <p:cNvSpPr/>
            <p:nvPr/>
          </p:nvSpPr>
          <p:spPr>
            <a:xfrm>
              <a:off x="5773114" y="3387824"/>
              <a:ext cx="2337019" cy="1941720"/>
            </a:xfrm>
            <a:custGeom>
              <a:avLst/>
              <a:gdLst>
                <a:gd name="connsiteX0" fmla="*/ 124301 w 608171"/>
                <a:gd name="connsiteY0" fmla="*/ 21431 h 505301"/>
                <a:gd name="connsiteX1" fmla="*/ 21431 w 608171"/>
                <a:gd name="connsiteY1" fmla="*/ 21431 h 505301"/>
                <a:gd name="connsiteX2" fmla="*/ 21431 w 608171"/>
                <a:gd name="connsiteY2" fmla="*/ 124301 h 505301"/>
                <a:gd name="connsiteX3" fmla="*/ 402431 w 608171"/>
                <a:gd name="connsiteY3" fmla="*/ 505301 h 505301"/>
                <a:gd name="connsiteX4" fmla="*/ 608171 w 608171"/>
                <a:gd name="connsiteY4" fmla="*/ 505301 h 505301"/>
                <a:gd name="connsiteX5" fmla="*/ 125254 w 608171"/>
                <a:gd name="connsiteY5" fmla="*/ 22384 h 505301"/>
                <a:gd name="connsiteX6" fmla="*/ 71914 w 608171"/>
                <a:gd name="connsiteY6" fmla="*/ 125254 h 505301"/>
                <a:gd name="connsiteX7" fmla="*/ 16669 w 608171"/>
                <a:gd name="connsiteY7" fmla="*/ 70009 h 505301"/>
                <a:gd name="connsiteX8" fmla="*/ 71914 w 608171"/>
                <a:gd name="connsiteY8" fmla="*/ 14764 h 505301"/>
                <a:gd name="connsiteX9" fmla="*/ 127159 w 608171"/>
                <a:gd name="connsiteY9" fmla="*/ 70009 h 505301"/>
                <a:gd name="connsiteX10" fmla="*/ 71914 w 608171"/>
                <a:gd name="connsiteY10" fmla="*/ 125254 h 50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171" h="505301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cubicBezTo>
                    <a:pt x="-7144" y="50006"/>
                    <a:pt x="-7144" y="95726"/>
                    <a:pt x="21431" y="124301"/>
                  </a:cubicBezTo>
                  <a:lnTo>
                    <a:pt x="402431" y="505301"/>
                  </a:lnTo>
                  <a:lnTo>
                    <a:pt x="608171" y="505301"/>
                  </a:lnTo>
                  <a:lnTo>
                    <a:pt x="125254" y="22384"/>
                  </a:lnTo>
                  <a:close/>
                  <a:moveTo>
                    <a:pt x="71914" y="125254"/>
                  </a:moveTo>
                  <a:cubicBezTo>
                    <a:pt x="41434" y="125254"/>
                    <a:pt x="16669" y="100489"/>
                    <a:pt x="16669" y="70009"/>
                  </a:cubicBezTo>
                  <a:cubicBezTo>
                    <a:pt x="16669" y="39529"/>
                    <a:pt x="41434" y="14764"/>
                    <a:pt x="71914" y="14764"/>
                  </a:cubicBezTo>
                  <a:cubicBezTo>
                    <a:pt x="102394" y="14764"/>
                    <a:pt x="127159" y="39529"/>
                    <a:pt x="127159" y="70009"/>
                  </a:cubicBezTo>
                  <a:cubicBezTo>
                    <a:pt x="127159" y="100489"/>
                    <a:pt x="102394" y="125254"/>
                    <a:pt x="71914" y="125254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D8717EE4-A7F9-F787-982B-2B38168C18EC}"/>
                </a:ext>
              </a:extLst>
            </p:cNvPr>
            <p:cNvSpPr/>
            <p:nvPr/>
          </p:nvSpPr>
          <p:spPr>
            <a:xfrm>
              <a:off x="6237954" y="2922980"/>
              <a:ext cx="2801859" cy="2406560"/>
            </a:xfrm>
            <a:custGeom>
              <a:avLst/>
              <a:gdLst>
                <a:gd name="connsiteX0" fmla="*/ 124301 w 729138"/>
                <a:gd name="connsiteY0" fmla="*/ 21431 h 626268"/>
                <a:gd name="connsiteX1" fmla="*/ 21431 w 729138"/>
                <a:gd name="connsiteY1" fmla="*/ 21431 h 626268"/>
                <a:gd name="connsiteX2" fmla="*/ 21431 w 729138"/>
                <a:gd name="connsiteY2" fmla="*/ 21431 h 626268"/>
                <a:gd name="connsiteX3" fmla="*/ 21431 w 729138"/>
                <a:gd name="connsiteY3" fmla="*/ 124301 h 626268"/>
                <a:gd name="connsiteX4" fmla="*/ 523399 w 729138"/>
                <a:gd name="connsiteY4" fmla="*/ 626269 h 626268"/>
                <a:gd name="connsiteX5" fmla="*/ 729139 w 729138"/>
                <a:gd name="connsiteY5" fmla="*/ 626269 h 626268"/>
                <a:gd name="connsiteX6" fmla="*/ 125254 w 729138"/>
                <a:gd name="connsiteY6" fmla="*/ 22384 h 626268"/>
                <a:gd name="connsiteX7" fmla="*/ 71914 w 729138"/>
                <a:gd name="connsiteY7" fmla="*/ 126206 h 626268"/>
                <a:gd name="connsiteX8" fmla="*/ 16669 w 729138"/>
                <a:gd name="connsiteY8" fmla="*/ 70961 h 626268"/>
                <a:gd name="connsiteX9" fmla="*/ 71914 w 729138"/>
                <a:gd name="connsiteY9" fmla="*/ 15716 h 626268"/>
                <a:gd name="connsiteX10" fmla="*/ 127159 w 729138"/>
                <a:gd name="connsiteY10" fmla="*/ 70961 h 626268"/>
                <a:gd name="connsiteX11" fmla="*/ 71914 w 729138"/>
                <a:gd name="connsiteY11" fmla="*/ 126206 h 6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138" h="626268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lnTo>
                    <a:pt x="21431" y="21431"/>
                  </a:lnTo>
                  <a:cubicBezTo>
                    <a:pt x="-7144" y="50006"/>
                    <a:pt x="-7144" y="95726"/>
                    <a:pt x="21431" y="124301"/>
                  </a:cubicBezTo>
                  <a:lnTo>
                    <a:pt x="523399" y="626269"/>
                  </a:lnTo>
                  <a:lnTo>
                    <a:pt x="729139" y="626269"/>
                  </a:lnTo>
                  <a:lnTo>
                    <a:pt x="125254" y="22384"/>
                  </a:lnTo>
                  <a:close/>
                  <a:moveTo>
                    <a:pt x="71914" y="126206"/>
                  </a:moveTo>
                  <a:cubicBezTo>
                    <a:pt x="41434" y="126206"/>
                    <a:pt x="16669" y="101441"/>
                    <a:pt x="16669" y="70961"/>
                  </a:cubicBezTo>
                  <a:cubicBezTo>
                    <a:pt x="16669" y="40481"/>
                    <a:pt x="41434" y="15716"/>
                    <a:pt x="71914" y="15716"/>
                  </a:cubicBezTo>
                  <a:cubicBezTo>
                    <a:pt x="102394" y="15716"/>
                    <a:pt x="127159" y="40481"/>
                    <a:pt x="127159" y="70961"/>
                  </a:cubicBezTo>
                  <a:cubicBezTo>
                    <a:pt x="127159" y="101441"/>
                    <a:pt x="102394" y="126206"/>
                    <a:pt x="71914" y="126206"/>
                  </a:cubicBezTo>
                  <a:close/>
                </a:path>
              </a:pathLst>
            </a:custGeom>
            <a:solidFill>
              <a:srgbClr val="F595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03EA7AF-A1E0-C431-BF9B-E615F107CF3D}"/>
                </a:ext>
              </a:extLst>
            </p:cNvPr>
            <p:cNvSpPr/>
            <p:nvPr/>
          </p:nvSpPr>
          <p:spPr>
            <a:xfrm>
              <a:off x="6702797" y="2458140"/>
              <a:ext cx="3263041" cy="2867742"/>
            </a:xfrm>
            <a:custGeom>
              <a:avLst/>
              <a:gdLst>
                <a:gd name="connsiteX0" fmla="*/ 124301 w 849153"/>
                <a:gd name="connsiteY0" fmla="*/ 21431 h 746283"/>
                <a:gd name="connsiteX1" fmla="*/ 21431 w 849153"/>
                <a:gd name="connsiteY1" fmla="*/ 21431 h 746283"/>
                <a:gd name="connsiteX2" fmla="*/ 21431 w 849153"/>
                <a:gd name="connsiteY2" fmla="*/ 124301 h 746283"/>
                <a:gd name="connsiteX3" fmla="*/ 643414 w 849153"/>
                <a:gd name="connsiteY3" fmla="*/ 746284 h 746283"/>
                <a:gd name="connsiteX4" fmla="*/ 849154 w 849153"/>
                <a:gd name="connsiteY4" fmla="*/ 746284 h 746283"/>
                <a:gd name="connsiteX5" fmla="*/ 124301 w 849153"/>
                <a:gd name="connsiteY5" fmla="*/ 21431 h 746283"/>
                <a:gd name="connsiteX6" fmla="*/ 70961 w 849153"/>
                <a:gd name="connsiteY6" fmla="*/ 127159 h 746283"/>
                <a:gd name="connsiteX7" fmla="*/ 15716 w 849153"/>
                <a:gd name="connsiteY7" fmla="*/ 71914 h 746283"/>
                <a:gd name="connsiteX8" fmla="*/ 70961 w 849153"/>
                <a:gd name="connsiteY8" fmla="*/ 16669 h 746283"/>
                <a:gd name="connsiteX9" fmla="*/ 126206 w 849153"/>
                <a:gd name="connsiteY9" fmla="*/ 71914 h 746283"/>
                <a:gd name="connsiteX10" fmla="*/ 70961 w 849153"/>
                <a:gd name="connsiteY10" fmla="*/ 127159 h 74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9153" h="746283">
                  <a:moveTo>
                    <a:pt x="124301" y="21431"/>
                  </a:moveTo>
                  <a:cubicBezTo>
                    <a:pt x="95726" y="-7144"/>
                    <a:pt x="50006" y="-7144"/>
                    <a:pt x="21431" y="21431"/>
                  </a:cubicBezTo>
                  <a:cubicBezTo>
                    <a:pt x="-7144" y="50006"/>
                    <a:pt x="-7144" y="95726"/>
                    <a:pt x="21431" y="124301"/>
                  </a:cubicBezTo>
                  <a:lnTo>
                    <a:pt x="643414" y="746284"/>
                  </a:lnTo>
                  <a:lnTo>
                    <a:pt x="849154" y="746284"/>
                  </a:lnTo>
                  <a:lnTo>
                    <a:pt x="124301" y="21431"/>
                  </a:lnTo>
                  <a:close/>
                  <a:moveTo>
                    <a:pt x="70961" y="127159"/>
                  </a:moveTo>
                  <a:cubicBezTo>
                    <a:pt x="40481" y="127159"/>
                    <a:pt x="15716" y="102394"/>
                    <a:pt x="15716" y="71914"/>
                  </a:cubicBezTo>
                  <a:cubicBezTo>
                    <a:pt x="15716" y="41434"/>
                    <a:pt x="40481" y="16669"/>
                    <a:pt x="70961" y="16669"/>
                  </a:cubicBezTo>
                  <a:cubicBezTo>
                    <a:pt x="101441" y="16669"/>
                    <a:pt x="126206" y="41434"/>
                    <a:pt x="126206" y="71914"/>
                  </a:cubicBezTo>
                  <a:cubicBezTo>
                    <a:pt x="126206" y="102394"/>
                    <a:pt x="101441" y="127159"/>
                    <a:pt x="70961" y="127159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AF08A0A-797A-AC9F-4D50-9AEABBD50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67" y="3854472"/>
            <a:ext cx="637777" cy="6010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7D04898-D1AC-D405-4BB1-B57253FF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05" y="4522574"/>
            <a:ext cx="366212" cy="3662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1E966A7-2D56-3A60-1907-72FB6D9C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91" y="5135416"/>
            <a:ext cx="739775" cy="3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391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86C5-0287-0956-5000-4E95F395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8D54-E7BC-1AA4-B553-BA54AEBD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883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85000"/>
                  </a:schemeClr>
                </a:solidFill>
              </a:rPr>
              <a:t>Key Features and Results</a:t>
            </a:r>
            <a:endParaRPr lang="en-IN" sz="48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359F0-F372-D4BE-8378-B8D367E799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9E2F-52B9-7AF7-6F0B-19990DA0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69C29-2077-D779-F0CC-CE89EEC9E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E7DCAA-073E-56A3-5655-AF35FE5C2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20" y="1723021"/>
            <a:ext cx="4886099" cy="1871582"/>
          </a:xfrm>
        </p:spPr>
        <p:txBody>
          <a:bodyPr numCol="1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 </a:t>
            </a:r>
            <a:endParaRPr lang="en-IN" sz="2800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18DC44D-B2A5-6972-7AA9-EFB4A998B39B}"/>
              </a:ext>
            </a:extLst>
          </p:cNvPr>
          <p:cNvSpPr>
            <a:spLocks noGrp="1"/>
          </p:cNvSpPr>
          <p:nvPr/>
        </p:nvSpPr>
        <p:spPr>
          <a:xfrm>
            <a:off x="967474" y="1594821"/>
            <a:ext cx="9551000" cy="4479814"/>
          </a:xfrm>
          <a:prstGeom prst="rect">
            <a:avLst/>
          </a:prstGeom>
        </p:spPr>
        <p:txBody>
          <a:bodyPr vert="horz" lIns="0" tIns="45720" rIns="0" bIns="45720" numCol="2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IN" sz="2200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5C48697-9866-0971-5A94-18F69707C66A}"/>
              </a:ext>
            </a:extLst>
          </p:cNvPr>
          <p:cNvSpPr>
            <a:spLocks noGrp="1"/>
          </p:cNvSpPr>
          <p:nvPr/>
        </p:nvSpPr>
        <p:spPr>
          <a:xfrm>
            <a:off x="1097280" y="60688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1D88205-6A03-2EFF-D44D-FC210A0158B6}"/>
              </a:ext>
            </a:extLst>
          </p:cNvPr>
          <p:cNvSpPr>
            <a:spLocks noGrp="1"/>
          </p:cNvSpPr>
          <p:nvPr/>
        </p:nvSpPr>
        <p:spPr>
          <a:xfrm>
            <a:off x="3686185" y="60688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FB7E3AF-6ECD-6143-A04A-AC9E82808461}"/>
              </a:ext>
            </a:extLst>
          </p:cNvPr>
          <p:cNvSpPr>
            <a:spLocks noGrp="1"/>
          </p:cNvSpPr>
          <p:nvPr/>
        </p:nvSpPr>
        <p:spPr>
          <a:xfrm>
            <a:off x="9900458" y="60688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EC0C87C-94AB-E81A-7505-3A09EB483B6A}"/>
              </a:ext>
            </a:extLst>
          </p:cNvPr>
          <p:cNvSpPr txBox="1"/>
          <p:nvPr/>
        </p:nvSpPr>
        <p:spPr>
          <a:xfrm>
            <a:off x="5382676" y="1697940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alpha val="85000"/>
                  </a:schemeClr>
                </a:solidFill>
              </a:rPr>
              <a:t>Results: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0FE7C9-183D-C6FF-932E-2F6E9426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002" y="2195394"/>
            <a:ext cx="2832171" cy="1600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3F5759-C9D1-5A67-1599-AC6D1CCA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74" y="2164640"/>
            <a:ext cx="2883407" cy="166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33C8C-3796-BA70-3804-F7443656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55"/>
          <a:stretch/>
        </p:blipFill>
        <p:spPr>
          <a:xfrm>
            <a:off x="5488002" y="4011108"/>
            <a:ext cx="5856479" cy="1940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CEB58C-A5AC-C66C-3363-EBFB89AA866B}"/>
              </a:ext>
            </a:extLst>
          </p:cNvPr>
          <p:cNvSpPr txBox="1"/>
          <p:nvPr/>
        </p:nvSpPr>
        <p:spPr>
          <a:xfrm>
            <a:off x="702839" y="1596512"/>
            <a:ext cx="6094428" cy="391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alpha val="85000"/>
                  </a:schemeClr>
                </a:solidFill>
              </a:rPr>
              <a:t>Key Features: </a:t>
            </a: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Recipe Generation​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Food Category Selection​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Generate Another Recipe​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Save Recipe Option​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Saved Recipes Section</a:t>
            </a:r>
            <a:endParaRPr lang="en-IN" sz="2800" dirty="0">
              <a:solidFill>
                <a:schemeClr val="tx1">
                  <a:alpha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976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3D427-62E6-F993-60B9-3BE53786D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EBCC-9EF8-1FFB-24E9-83A148B8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814883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85000"/>
                  </a:schemeClr>
                </a:solidFill>
              </a:rPr>
              <a:t>Future Scope</a:t>
            </a:r>
            <a:endParaRPr lang="en-IN" sz="48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6E40B-16C5-BEB0-8B42-A3798C2232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290FC-D96D-0E62-313A-A45FCB1C6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0B9A9-E947-2E07-9D56-4FF8B0C76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6E4AC7-B744-488E-4607-DE78DF418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1756"/>
            <a:ext cx="6316745" cy="3778340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Improve ingredient recognition.</a:t>
            </a:r>
          </a:p>
          <a:p>
            <a:pPr algn="just"/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Health-based, allergy-sensitive recipes.</a:t>
            </a:r>
          </a:p>
          <a:p>
            <a:pPr algn="just"/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Smart device integration for cooking.</a:t>
            </a:r>
          </a:p>
          <a:p>
            <a:pPr algn="just"/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Provide seasonal recipe suggestions.</a:t>
            </a:r>
          </a:p>
          <a:p>
            <a:pPr algn="just"/>
            <a:r>
              <a:rPr lang="en-US" sz="2800" dirty="0">
                <a:solidFill>
                  <a:schemeClr val="tx1">
                    <a:alpha val="85000"/>
                  </a:schemeClr>
                </a:solidFill>
              </a:rPr>
              <a:t>Integrate with voice assistants. </a:t>
            </a:r>
          </a:p>
          <a:p>
            <a:pPr algn="just"/>
            <a:endParaRPr lang="en-US" sz="2800" dirty="0">
              <a:solidFill>
                <a:schemeClr val="tx1">
                  <a:alpha val="85000"/>
                </a:schemeClr>
              </a:solidFill>
            </a:endParaRPr>
          </a:p>
          <a:p>
            <a:pPr algn="just"/>
            <a:endParaRPr lang="en-IN" sz="2800" dirty="0">
              <a:solidFill>
                <a:schemeClr val="tx1">
                  <a:alpha val="8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D8234-74C0-55EB-6FAA-38B8D4A0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09" y="2129843"/>
            <a:ext cx="4695469" cy="31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5169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7A45-EBA8-D076-53BD-B09320AFB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BE7D-3E75-754F-4297-2DB28ED0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814883"/>
            <a:ext cx="10515600" cy="819738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tx1">
                    <a:alpha val="85000"/>
                  </a:schemeClr>
                </a:solidFill>
              </a:rPr>
              <a:t>Conclusion</a:t>
            </a:r>
            <a:endParaRPr lang="en-IN" sz="48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1BF65-62CD-3A99-CC57-E15CBD5A24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2232-EECE-3E88-2C6B-32F46C8BA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F150-79B2-1951-2267-932D8C325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0C05D-6C0B-67FB-29A0-146CF6A8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1756"/>
            <a:ext cx="6976622" cy="32598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Reduces food waste by using leftover ingredients.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Saves time deciding what to cook.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Makes cooking easier with step-by-step instructions.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Offers personalized recipes for healthier eating.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Brings convenience and makes cooking enjoyable.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Reduces stress in meal planning and preparation</a:t>
            </a:r>
            <a:endParaRPr lang="en-IN" dirty="0">
              <a:solidFill>
                <a:schemeClr val="tx1">
                  <a:alpha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4013A-EF4C-D373-D7D9-E1179FDE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22" y="1535509"/>
            <a:ext cx="3812357" cy="38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00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403</TotalTime>
  <Words>293</Words>
  <Application>Microsoft Office PowerPoint</Application>
  <PresentationFormat>Widescreen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Dante</vt:lpstr>
      <vt:lpstr>Dante (Headings)</vt:lpstr>
      <vt:lpstr>Wingdings</vt:lpstr>
      <vt:lpstr>PineVTI</vt:lpstr>
      <vt:lpstr>Smart Recipe Generator</vt:lpstr>
      <vt:lpstr>Introduction</vt:lpstr>
      <vt:lpstr>Problem Statement</vt:lpstr>
      <vt:lpstr>Solution Overview</vt:lpstr>
      <vt:lpstr>Workflow Diagram</vt:lpstr>
      <vt:lpstr>Tech Stack Breakdown</vt:lpstr>
      <vt:lpstr>Key Features and Results</vt:lpstr>
      <vt:lpstr>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Amruth Reddy</dc:creator>
  <cp:lastModifiedBy>Amruth Reddy</cp:lastModifiedBy>
  <cp:revision>50</cp:revision>
  <dcterms:created xsi:type="dcterms:W3CDTF">2024-11-22T17:20:29Z</dcterms:created>
  <dcterms:modified xsi:type="dcterms:W3CDTF">2024-11-27T14:06:59Z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